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2D81-7E89-4072-A9F1-4003EB584F7C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uk.wikipedia.org/wiki/%D0%9D%D0%B0%D1%80%D0%BE%D0%B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A1%D0%BF%D1%96%D0%BB%D1%8C%D0%BD%D0%BE%D1%82%D0%B0" TargetMode="External"/><Relationship Id="rId4" Type="http://schemas.openxmlformats.org/officeDocument/2006/relationships/hyperlink" Target="https://uk.wikipedia.org/wiki/%D0%9B%D0%B0%D1%82%D0%B8%D0%BD%D1%81%D1%8C%D0%BA%D0%B0_%D0%BC%D0%BE%D0%B2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1233"/>
            <a:ext cx="9144000" cy="73404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uk-UA" sz="16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Ліга старшокласників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Інтернет-проект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 - патріоти Черкащини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проекту: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500" b="1" dirty="0">
                <a:latin typeface="Book Antiqua" panose="02040602050305030304" pitchFamily="18" charset="0"/>
              </a:rPr>
              <a:t>Покращуємо життя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500" b="1" dirty="0">
                <a:latin typeface="Book Antiqua" panose="02040602050305030304" pitchFamily="18" charset="0"/>
              </a:rPr>
              <a:t> місцевої громади»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500" b="1" i="1" dirty="0">
              <a:solidFill>
                <a:srgbClr val="000000"/>
              </a:solidFill>
              <a:latin typeface="Book Antiqua" panose="02040602050305030304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500" b="1" i="1" dirty="0">
              <a:solidFill>
                <a:srgbClr val="000000"/>
              </a:solidFill>
              <a:latin typeface="Book Antiqua" panose="02040602050305030304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2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учениці  9-Б класу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Качкалда</a:t>
            </a:r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Юлія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Наумейко</a:t>
            </a:r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Анастасія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Золотоніської</a:t>
            </a:r>
            <a:endParaRPr lang="uk-UA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спеціалізованоїшколи</a:t>
            </a:r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№1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Керівник: </a:t>
            </a:r>
            <a:r>
              <a:rPr kumimoji="0" lang="uk-UA" sz="16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Ліханова</a:t>
            </a: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104504-E962-4567-9127-8A7A0241695E}"/>
              </a:ext>
            </a:extLst>
          </p:cNvPr>
          <p:cNvSpPr/>
          <p:nvPr/>
        </p:nvSpPr>
        <p:spPr>
          <a:xfrm>
            <a:off x="1115616" y="908720"/>
            <a:ext cx="73448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/>
              <a:t>Беручи участь у Лізі сміху для дітей, долучилися до благодійних акцій для фінансової підтримки </a:t>
            </a:r>
            <a:r>
              <a:rPr lang="uk-UA" sz="2200" dirty="0" err="1"/>
              <a:t>золотонісців</a:t>
            </a:r>
            <a:r>
              <a:rPr lang="uk-UA" sz="2200" dirty="0"/>
              <a:t>, які потребують допомоги. 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CEFF52-9E9A-4895-ACDE-197A497E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69" y="2466813"/>
            <a:ext cx="7236296" cy="34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104504-E962-4567-9127-8A7A0241695E}"/>
              </a:ext>
            </a:extLst>
          </p:cNvPr>
          <p:cNvSpPr/>
          <p:nvPr/>
        </p:nvSpPr>
        <p:spPr>
          <a:xfrm>
            <a:off x="1115616" y="908720"/>
            <a:ext cx="73448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/>
              <a:t>Догляд за </a:t>
            </a:r>
            <a:r>
              <a:rPr lang="uk-UA" sz="2200" dirty="0" err="1"/>
              <a:t>пам</a:t>
            </a:r>
            <a:r>
              <a:rPr lang="en-US" sz="2200" dirty="0"/>
              <a:t>’</a:t>
            </a:r>
            <a:r>
              <a:rPr lang="uk-UA" sz="2200" dirty="0" err="1"/>
              <a:t>ятними</a:t>
            </a:r>
            <a:r>
              <a:rPr lang="uk-UA" sz="2200" dirty="0"/>
              <a:t> місцями є </a:t>
            </a:r>
            <a:r>
              <a:rPr lang="uk-UA" sz="2200" dirty="0" err="1"/>
              <a:t>обов</a:t>
            </a:r>
            <a:r>
              <a:rPr lang="en-US" sz="2200" dirty="0"/>
              <a:t>’</a:t>
            </a:r>
            <a:r>
              <a:rPr lang="uk-UA" sz="2200" dirty="0" err="1"/>
              <a:t>язком</a:t>
            </a:r>
            <a:r>
              <a:rPr lang="en-US" sz="2200" dirty="0"/>
              <a:t> </a:t>
            </a:r>
            <a:r>
              <a:rPr lang="uk-UA" sz="2200" dirty="0"/>
              <a:t>громади. Учні нашої школи опікуються похованням Героя Радянського Союзу  Ю.С. </a:t>
            </a:r>
            <a:r>
              <a:rPr lang="uk-UA" sz="2200" dirty="0" err="1"/>
              <a:t>Ороховацьким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F8B88C-F22F-4045-A8E8-5B198C7C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104504-E962-4567-9127-8A7A0241695E}"/>
              </a:ext>
            </a:extLst>
          </p:cNvPr>
          <p:cNvSpPr/>
          <p:nvPr/>
        </p:nvSpPr>
        <p:spPr>
          <a:xfrm>
            <a:off x="1115616" y="908720"/>
            <a:ext cx="73448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/>
              <a:t>Найголовніше у житті кожного – безпека. Безпечної поведінки в громадських місцях вчать наших молодших школярів старшокласники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74060-0C23-4107-8B63-29C7DE08B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104504-E962-4567-9127-8A7A0241695E}"/>
              </a:ext>
            </a:extLst>
          </p:cNvPr>
          <p:cNvSpPr/>
          <p:nvPr/>
        </p:nvSpPr>
        <p:spPr>
          <a:xfrm>
            <a:off x="1115616" y="908720"/>
            <a:ext cx="73448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/>
              <a:t>У громаді буде лад коли разом садять сад. Учні школи дбають аби подвір</a:t>
            </a:r>
            <a:r>
              <a:rPr lang="en-US" sz="2200" dirty="0"/>
              <a:t>’</a:t>
            </a:r>
            <a:r>
              <a:rPr lang="uk-UA" sz="2200" dirty="0"/>
              <a:t>я школи було доглянутим, а для цього щороку висаджують молоді дерева, кущі та багаторічні рослини.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D42E86-59D2-4250-AB1A-146F2DD06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26" y="2495383"/>
            <a:ext cx="2922858" cy="3897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48041C-373A-4E53-9829-0DB1371E4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87216"/>
            <a:ext cx="287429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7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91ECE-2760-4FD5-B1E2-AF01336BD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36175"/>
            <a:ext cx="3810000" cy="24384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15C998-D56B-471D-98B6-AE5F07122018}"/>
              </a:ext>
            </a:extLst>
          </p:cNvPr>
          <p:cNvSpPr/>
          <p:nvPr/>
        </p:nvSpPr>
        <p:spPr>
          <a:xfrm>
            <a:off x="899592" y="548680"/>
            <a:ext cx="7488832" cy="2704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tx1"/>
                </a:solidFill>
              </a:rPr>
              <a:t>Місцева</a:t>
            </a:r>
            <a:r>
              <a:rPr lang="ru-RU" sz="2200" dirty="0">
                <a:solidFill>
                  <a:schemeClr val="tx1"/>
                </a:solidFill>
              </a:rPr>
              <a:t> громада – </a:t>
            </a:r>
            <a:r>
              <a:rPr lang="ru-RU" sz="2200" dirty="0" err="1">
                <a:solidFill>
                  <a:schemeClr val="tx1"/>
                </a:solidFill>
              </a:rPr>
              <a:t>це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група</a:t>
            </a:r>
            <a:r>
              <a:rPr lang="ru-RU" sz="2200" dirty="0">
                <a:solidFill>
                  <a:schemeClr val="tx1"/>
                </a:solidFill>
              </a:rPr>
              <a:t> людей, </a:t>
            </a:r>
            <a:r>
              <a:rPr lang="ru-RU" sz="2200" dirty="0" err="1">
                <a:solidFill>
                  <a:schemeClr val="tx1"/>
                </a:solidFill>
              </a:rPr>
              <a:t>об'єднаних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спільністю</a:t>
            </a:r>
            <a:r>
              <a:rPr lang="ru-RU" sz="2200" dirty="0">
                <a:solidFill>
                  <a:schemeClr val="tx1"/>
                </a:solidFill>
              </a:rPr>
              <a:t> становища, </a:t>
            </a:r>
            <a:r>
              <a:rPr lang="ru-RU" sz="2200" dirty="0" err="1">
                <a:solidFill>
                  <a:schemeClr val="tx1"/>
                </a:solidFill>
              </a:rPr>
              <a:t>інтересів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ставить перед собою </a:t>
            </a:r>
            <a:r>
              <a:rPr lang="ru-RU" sz="2200" dirty="0" err="1">
                <a:solidFill>
                  <a:schemeClr val="tx1"/>
                </a:solidFill>
              </a:rPr>
              <a:t>певні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спільні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завдання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релігійна</a:t>
            </a:r>
            <a:r>
              <a:rPr lang="ru-RU" sz="2200" dirty="0">
                <a:solidFill>
                  <a:schemeClr val="tx1"/>
                </a:solidFill>
              </a:rPr>
              <a:t> громада, </a:t>
            </a:r>
            <a:r>
              <a:rPr lang="ru-RU" sz="2200" dirty="0" err="1">
                <a:solidFill>
                  <a:schemeClr val="tx1"/>
                </a:solidFill>
              </a:rPr>
              <a:t>селянська</a:t>
            </a:r>
            <a:r>
              <a:rPr lang="ru-RU" sz="2200" dirty="0">
                <a:solidFill>
                  <a:schemeClr val="tx1"/>
                </a:solidFill>
              </a:rPr>
              <a:t> громада, </a:t>
            </a:r>
            <a:r>
              <a:rPr lang="ru-RU" sz="2200" dirty="0" err="1">
                <a:solidFill>
                  <a:schemeClr val="tx1"/>
                </a:solidFill>
              </a:rPr>
              <a:t>організація</a:t>
            </a:r>
            <a:r>
              <a:rPr lang="ru-RU" sz="2200" dirty="0">
                <a:solidFill>
                  <a:schemeClr val="tx1"/>
                </a:solidFill>
              </a:rPr>
              <a:t>. Громада (</a:t>
            </a:r>
            <a:r>
              <a:rPr lang="ru-RU" sz="2200" dirty="0">
                <a:solidFill>
                  <a:schemeClr val="tx1"/>
                </a:solidFill>
                <a:hlinkClick r:id="rId4" tooltip="Латинс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лат.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en-US" sz="2200" i="1" dirty="0" err="1">
                <a:solidFill>
                  <a:schemeClr val="tx1"/>
                </a:solidFill>
              </a:rPr>
              <a:t>politia</a:t>
            </a:r>
            <a:r>
              <a:rPr lang="en-US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політія</a:t>
            </a:r>
            <a:r>
              <a:rPr lang="ru-RU" sz="2200" dirty="0">
                <a:solidFill>
                  <a:schemeClr val="tx1"/>
                </a:solidFill>
              </a:rPr>
              <a:t> — община) — форма </a:t>
            </a:r>
            <a:r>
              <a:rPr lang="ru-RU" sz="2200" dirty="0" err="1">
                <a:solidFill>
                  <a:schemeClr val="tx1"/>
                </a:solidFill>
              </a:rPr>
              <a:t>соціальної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колективної</a:t>
            </a:r>
            <a:r>
              <a:rPr lang="ru-RU" sz="2200" dirty="0">
                <a:solidFill>
                  <a:schemeClr val="tx1"/>
                </a:solidFill>
              </a:rPr>
              <a:t>) </a:t>
            </a:r>
            <a:r>
              <a:rPr lang="ru-RU" sz="2200" dirty="0" err="1">
                <a:solidFill>
                  <a:schemeClr val="tx1"/>
                </a:solidFill>
              </a:rPr>
              <a:t>організації</a:t>
            </a:r>
            <a:r>
              <a:rPr lang="ru-RU" sz="2200" dirty="0">
                <a:solidFill>
                  <a:schemeClr val="tx1"/>
                </a:solidFill>
              </a:rPr>
              <a:t> людей, </a:t>
            </a:r>
            <a:r>
              <a:rPr lang="ru-RU" sz="2200" dirty="0" err="1">
                <a:solidFill>
                  <a:schemeClr val="tx1"/>
                </a:solidFill>
              </a:rPr>
              <a:t>місцева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  <a:hlinkClick r:id="rId5" tooltip="Спільно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спільнота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місцева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організація</a:t>
            </a:r>
            <a:r>
              <a:rPr lang="ru-RU" sz="2200" dirty="0">
                <a:solidFill>
                  <a:schemeClr val="tx1"/>
                </a:solidFill>
              </a:rPr>
              <a:t> та </a:t>
            </a:r>
            <a:r>
              <a:rPr lang="ru-RU" sz="2200" dirty="0" err="1">
                <a:solidFill>
                  <a:schemeClr val="tx1"/>
                </a:solidFill>
              </a:rPr>
              <a:t>частина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  <a:hlinkClick r:id="rId6" tooltip="Украї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суспільства</a:t>
            </a:r>
            <a:r>
              <a:rPr lang="ru-RU" sz="2200" dirty="0">
                <a:solidFill>
                  <a:schemeClr val="tx1"/>
                </a:solidFill>
              </a:rPr>
              <a:t>; характерна </a:t>
            </a:r>
            <a:r>
              <a:rPr lang="ru-RU" sz="2200" dirty="0" err="1">
                <a:solidFill>
                  <a:schemeClr val="tx1"/>
                </a:solidFill>
              </a:rPr>
              <a:t>майже</a:t>
            </a:r>
            <a:r>
              <a:rPr lang="ru-RU" sz="2200" dirty="0">
                <a:solidFill>
                  <a:schemeClr val="tx1"/>
                </a:solidFill>
              </a:rPr>
              <a:t> для </a:t>
            </a:r>
            <a:r>
              <a:rPr lang="ru-RU" sz="2200" dirty="0" err="1">
                <a:solidFill>
                  <a:schemeClr val="tx1"/>
                </a:solidFill>
              </a:rPr>
              <a:t>всіх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  <a:hlinkClick r:id="rId7" tooltip="Нар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народів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Іноді</a:t>
            </a:r>
            <a:r>
              <a:rPr lang="ru-RU" sz="2200" dirty="0">
                <a:solidFill>
                  <a:schemeClr val="tx1"/>
                </a:solidFill>
              </a:rPr>
              <a:t> — гурт </a:t>
            </a:r>
            <a:r>
              <a:rPr lang="ru-RU" sz="2200" dirty="0" err="1">
                <a:solidFill>
                  <a:schemeClr val="tx1"/>
                </a:solidFill>
              </a:rPr>
              <a:t>дружніх</a:t>
            </a:r>
            <a:r>
              <a:rPr lang="ru-RU" sz="2200" dirty="0">
                <a:solidFill>
                  <a:schemeClr val="tx1"/>
                </a:solidFill>
              </a:rPr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119341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77C56-9076-4703-9C8F-50FAD2AB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25150"/>
            <a:ext cx="4929336" cy="32841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08D3C2-C0B2-46F1-9FA6-0D73A20BE18C}"/>
              </a:ext>
            </a:extLst>
          </p:cNvPr>
          <p:cNvSpPr/>
          <p:nvPr/>
        </p:nvSpPr>
        <p:spPr>
          <a:xfrm>
            <a:off x="1279240" y="548680"/>
            <a:ext cx="7253200" cy="2249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err="1">
                <a:solidFill>
                  <a:srgbClr val="C00000"/>
                </a:solidFill>
              </a:rPr>
              <a:t>Стратегічна</a:t>
            </a:r>
            <a:r>
              <a:rPr lang="ru-RU" sz="3500" b="1" dirty="0">
                <a:solidFill>
                  <a:srgbClr val="C00000"/>
                </a:solidFill>
              </a:rPr>
              <a:t> </a:t>
            </a:r>
            <a:r>
              <a:rPr lang="ru-RU" sz="3500" b="1" dirty="0" err="1">
                <a:solidFill>
                  <a:srgbClr val="C00000"/>
                </a:solidFill>
              </a:rPr>
              <a:t>інтерактивна</a:t>
            </a:r>
            <a:r>
              <a:rPr lang="ru-RU" sz="3500" b="1" dirty="0">
                <a:solidFill>
                  <a:srgbClr val="C00000"/>
                </a:solidFill>
              </a:rPr>
              <a:t> </a:t>
            </a:r>
            <a:r>
              <a:rPr lang="ru-RU" sz="3500" b="1" dirty="0" err="1">
                <a:solidFill>
                  <a:srgbClr val="C00000"/>
                </a:solidFill>
              </a:rPr>
              <a:t>гра</a:t>
            </a:r>
            <a:endParaRPr lang="ru-RU" sz="3500" b="1" dirty="0">
              <a:solidFill>
                <a:srgbClr val="C00000"/>
              </a:solidFill>
            </a:endParaRPr>
          </a:p>
          <a:p>
            <a:pPr algn="ctr"/>
            <a:r>
              <a:rPr lang="ru-RU" sz="3500" b="1" dirty="0">
                <a:solidFill>
                  <a:srgbClr val="C00000"/>
                </a:solidFill>
              </a:rPr>
              <a:t> «</a:t>
            </a:r>
            <a:r>
              <a:rPr lang="ru-RU" sz="3500" b="1" dirty="0" err="1">
                <a:solidFill>
                  <a:srgbClr val="C00000"/>
                </a:solidFill>
              </a:rPr>
              <a:t>Світ</a:t>
            </a:r>
            <a:r>
              <a:rPr lang="ru-RU" sz="3500" b="1" dirty="0">
                <a:solidFill>
                  <a:srgbClr val="C00000"/>
                </a:solidFill>
              </a:rPr>
              <a:t> громад»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У </a:t>
            </a:r>
            <a:r>
              <a:rPr lang="ru-RU" sz="2000" b="1" dirty="0" err="1">
                <a:solidFill>
                  <a:schemeClr val="tx1"/>
                </a:solidFill>
              </a:rPr>
              <a:t>школі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відбулася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стратегічна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інтерактивна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гра</a:t>
            </a:r>
            <a:r>
              <a:rPr lang="ru-RU" sz="2000" b="1" dirty="0">
                <a:solidFill>
                  <a:schemeClr val="tx1"/>
                </a:solidFill>
              </a:rPr>
              <a:t> "</a:t>
            </a:r>
            <a:r>
              <a:rPr lang="ru-RU" sz="2000" b="1" dirty="0" err="1">
                <a:solidFill>
                  <a:schemeClr val="tx1"/>
                </a:solidFill>
              </a:rPr>
              <a:t>Світ</a:t>
            </a:r>
            <a:r>
              <a:rPr lang="ru-RU" sz="2000" b="1" dirty="0">
                <a:solidFill>
                  <a:schemeClr val="tx1"/>
                </a:solidFill>
              </a:rPr>
              <a:t> громад" з </a:t>
            </a:r>
            <a:r>
              <a:rPr lang="ru-RU" sz="2000" b="1" dirty="0" err="1">
                <a:solidFill>
                  <a:schemeClr val="tx1"/>
                </a:solidFill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громадянської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відповідальності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для </a:t>
            </a:r>
            <a:r>
              <a:rPr lang="ru-RU" sz="2000" b="1" dirty="0" err="1">
                <a:solidFill>
                  <a:schemeClr val="tx1"/>
                </a:solidFill>
              </a:rPr>
              <a:t>учнів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шкільної</a:t>
            </a:r>
            <a:r>
              <a:rPr lang="ru-RU" sz="2000" b="1" dirty="0">
                <a:solidFill>
                  <a:schemeClr val="tx1"/>
                </a:solidFill>
              </a:rPr>
              <a:t> Ради </a:t>
            </a:r>
            <a:r>
              <a:rPr lang="ru-RU" sz="2000" b="1" dirty="0" err="1">
                <a:solidFill>
                  <a:schemeClr val="tx1"/>
                </a:solidFill>
              </a:rPr>
              <a:t>Лідерів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8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08D3C2-C0B2-46F1-9FA6-0D73A20BE18C}"/>
              </a:ext>
            </a:extLst>
          </p:cNvPr>
          <p:cNvSpPr/>
          <p:nvPr/>
        </p:nvSpPr>
        <p:spPr>
          <a:xfrm>
            <a:off x="755576" y="764704"/>
            <a:ext cx="7776864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5EAE3-5B53-4D19-B523-ED03AA796687}"/>
              </a:ext>
            </a:extLst>
          </p:cNvPr>
          <p:cNvSpPr/>
          <p:nvPr/>
        </p:nvSpPr>
        <p:spPr>
          <a:xfrm>
            <a:off x="755576" y="836712"/>
            <a:ext cx="7992888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111111"/>
                </a:solidFill>
                <a:latin typeface="+mj-lt"/>
              </a:rPr>
              <a:t>«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Світ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Громад» –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це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перша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українська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настільна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кооперативна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стратегія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для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керівників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та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менеджерів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змін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у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жанрі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соціального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симулятора.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Ігрова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механіка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максимально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наближена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до реального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життя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, а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перемогти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можна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лише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кооперуючись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 та </a:t>
            </a:r>
            <a:r>
              <a:rPr lang="ru-RU" sz="2200" dirty="0" err="1">
                <a:solidFill>
                  <a:srgbClr val="111111"/>
                </a:solidFill>
                <a:latin typeface="+mj-lt"/>
              </a:rPr>
              <a:t>взаємодіючи</a:t>
            </a:r>
            <a:r>
              <a:rPr lang="ru-RU" sz="2200" dirty="0">
                <a:solidFill>
                  <a:srgbClr val="111111"/>
                </a:solidFill>
                <a:latin typeface="+mj-lt"/>
              </a:rPr>
              <a:t>.</a:t>
            </a:r>
            <a:endParaRPr lang="ru-RU" sz="22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AAD88-E621-4561-8519-C7A0096E6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02" y="2589602"/>
            <a:ext cx="4269854" cy="34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03A167-769E-4ECA-89C5-77D016A83A97}"/>
              </a:ext>
            </a:extLst>
          </p:cNvPr>
          <p:cNvSpPr/>
          <p:nvPr/>
        </p:nvSpPr>
        <p:spPr>
          <a:xfrm>
            <a:off x="683568" y="620688"/>
            <a:ext cx="7992888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Незалежно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географії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віку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освіти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професійної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зайнятості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гра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розвиває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навички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необхідні</a:t>
            </a:r>
            <a:r>
              <a:rPr lang="ru-RU" sz="2000" dirty="0">
                <a:solidFill>
                  <a:schemeClr val="tx1"/>
                </a:solidFill>
              </a:rPr>
              <a:t> будь-</a:t>
            </a:r>
            <a:r>
              <a:rPr lang="ru-RU" sz="2000" dirty="0" err="1">
                <a:solidFill>
                  <a:schemeClr val="tx1"/>
                </a:solidFill>
              </a:rPr>
              <a:t>якому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сучасному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громадянину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креативне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творче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мислення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співпраця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комунікація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швидкий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ситуації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Ігровий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налаштовує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зміну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непродуктивної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поведінки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наприклад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замість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індивідуальної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вигоди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кооперація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взаємопідтримка</a:t>
            </a:r>
            <a:r>
              <a:rPr lang="ru-RU" sz="2000" dirty="0">
                <a:solidFill>
                  <a:schemeClr val="tx1"/>
                </a:solidFill>
              </a:rPr>
              <a:t>),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формування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громадянських</a:t>
            </a:r>
            <a:r>
              <a:rPr lang="ru-RU" sz="2000" dirty="0">
                <a:solidFill>
                  <a:schemeClr val="tx1"/>
                </a:solidFill>
              </a:rPr>
              <a:t> компетентностей та </a:t>
            </a:r>
            <a:r>
              <a:rPr lang="ru-RU" sz="2000" dirty="0" err="1">
                <a:solidFill>
                  <a:schemeClr val="tx1"/>
                </a:solidFill>
              </a:rPr>
              <a:t>культури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8B3AB-B378-4734-81B9-9F9B8CAB0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7359"/>
            <a:ext cx="59766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9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6BDEEE-224A-43D0-98CF-E783C9B320FD}"/>
              </a:ext>
            </a:extLst>
          </p:cNvPr>
          <p:cNvSpPr/>
          <p:nvPr/>
        </p:nvSpPr>
        <p:spPr>
          <a:xfrm>
            <a:off x="755576" y="836712"/>
            <a:ext cx="792088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tx1"/>
                </a:solidFill>
              </a:rPr>
              <a:t>Ця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гра</a:t>
            </a:r>
            <a:r>
              <a:rPr lang="ru-RU" sz="2200" dirty="0">
                <a:solidFill>
                  <a:schemeClr val="tx1"/>
                </a:solidFill>
              </a:rPr>
              <a:t>   — </a:t>
            </a:r>
            <a:r>
              <a:rPr lang="ru-RU" sz="2200" dirty="0" err="1">
                <a:solidFill>
                  <a:schemeClr val="tx1"/>
                </a:solidFill>
              </a:rPr>
              <a:t>це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найлегший</a:t>
            </a:r>
            <a:r>
              <a:rPr lang="ru-RU" sz="2200" dirty="0">
                <a:solidFill>
                  <a:schemeClr val="tx1"/>
                </a:solidFill>
              </a:rPr>
              <a:t> і </a:t>
            </a:r>
            <a:r>
              <a:rPr lang="ru-RU" sz="2200" dirty="0" err="1">
                <a:solidFill>
                  <a:schemeClr val="tx1"/>
                </a:solidFill>
              </a:rPr>
              <a:t>найпродуктивніший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спосіб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швидко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змінити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людську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поведінку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зробити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її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ефективною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200" dirty="0" err="1">
                <a:solidFill>
                  <a:schemeClr val="tx1"/>
                </a:solidFill>
              </a:rPr>
              <a:t>Кожна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дитина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спробувала</a:t>
            </a:r>
            <a:r>
              <a:rPr lang="ru-RU" sz="2200" dirty="0">
                <a:solidFill>
                  <a:schemeClr val="tx1"/>
                </a:solidFill>
              </a:rPr>
              <a:t> себе у </a:t>
            </a:r>
            <a:r>
              <a:rPr lang="ru-RU" sz="2200" dirty="0" err="1">
                <a:solidFill>
                  <a:schemeClr val="tx1"/>
                </a:solidFill>
              </a:rPr>
              <a:t>різних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соціальних</a:t>
            </a:r>
            <a:r>
              <a:rPr lang="ru-RU" sz="2200" dirty="0">
                <a:solidFill>
                  <a:schemeClr val="tx1"/>
                </a:solidFill>
              </a:rPr>
              <a:t> ролях, </a:t>
            </a:r>
            <a:r>
              <a:rPr lang="ru-RU" sz="2200" dirty="0" err="1">
                <a:solidFill>
                  <a:schemeClr val="tx1"/>
                </a:solidFill>
              </a:rPr>
              <a:t>щоб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вирішити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проблеми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міста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громади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60803-0CF3-4040-B5B5-116CEDDC1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68613"/>
            <a:ext cx="49149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44C63D-6E92-4683-A533-3E6A37EFF5C1}"/>
              </a:ext>
            </a:extLst>
          </p:cNvPr>
          <p:cNvSpPr/>
          <p:nvPr/>
        </p:nvSpPr>
        <p:spPr>
          <a:xfrm>
            <a:off x="755576" y="548680"/>
            <a:ext cx="763284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err="1">
                <a:solidFill>
                  <a:schemeClr val="tx1"/>
                </a:solidFill>
              </a:rPr>
              <a:t>Учасники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гри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дійшли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висновку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err="1">
                <a:solidFill>
                  <a:schemeClr val="tx1"/>
                </a:solidFill>
              </a:rPr>
              <a:t>що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лише</a:t>
            </a:r>
            <a:r>
              <a:rPr lang="ru-RU" sz="2500" dirty="0">
                <a:solidFill>
                  <a:schemeClr val="tx1"/>
                </a:solidFill>
              </a:rPr>
              <a:t> у </a:t>
            </a:r>
            <a:r>
              <a:rPr lang="ru-RU" sz="2500" dirty="0" err="1">
                <a:solidFill>
                  <a:schemeClr val="tx1"/>
                </a:solidFill>
              </a:rPr>
              <a:t>тісній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взаємодії</a:t>
            </a:r>
            <a:r>
              <a:rPr lang="ru-RU" sz="2500" dirty="0">
                <a:solidFill>
                  <a:schemeClr val="tx1"/>
                </a:solidFill>
              </a:rPr>
              <a:t> та </a:t>
            </a:r>
            <a:r>
              <a:rPr lang="ru-RU" sz="2500" dirty="0" err="1">
                <a:solidFill>
                  <a:schemeClr val="tx1"/>
                </a:solidFill>
              </a:rPr>
              <a:t>злагодженій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співпраці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можна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досягти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успіху</a:t>
            </a:r>
            <a:r>
              <a:rPr lang="ru-RU" sz="2500" dirty="0">
                <a:solidFill>
                  <a:schemeClr val="tx1"/>
                </a:solidFill>
              </a:rPr>
              <a:t> і </a:t>
            </a:r>
            <a:r>
              <a:rPr lang="ru-RU" sz="2500" dirty="0" err="1">
                <a:solidFill>
                  <a:schemeClr val="tx1"/>
                </a:solidFill>
              </a:rPr>
              <a:t>здобути</a:t>
            </a:r>
            <a:r>
              <a:rPr lang="ru-RU" sz="2500" dirty="0">
                <a:solidFill>
                  <a:schemeClr val="tx1"/>
                </a:solidFill>
              </a:rPr>
              <a:t> хороших </a:t>
            </a:r>
            <a:r>
              <a:rPr lang="ru-RU" sz="2500" dirty="0" err="1">
                <a:solidFill>
                  <a:schemeClr val="tx1"/>
                </a:solidFill>
              </a:rPr>
              <a:t>результатів</a:t>
            </a:r>
            <a:r>
              <a:rPr lang="ru-RU" sz="2500" dirty="0">
                <a:solidFill>
                  <a:schemeClr val="tx1"/>
                </a:solidFill>
              </a:rPr>
              <a:t> при </a:t>
            </a:r>
            <a:r>
              <a:rPr lang="ru-RU" sz="2500" dirty="0" err="1">
                <a:solidFill>
                  <a:schemeClr val="tx1"/>
                </a:solidFill>
              </a:rPr>
              <a:t>вирішенні</a:t>
            </a:r>
            <a:r>
              <a:rPr lang="ru-RU" sz="2500" dirty="0">
                <a:solidFill>
                  <a:schemeClr val="tx1"/>
                </a:solidFill>
              </a:rPr>
              <a:t> проблем </a:t>
            </a:r>
            <a:r>
              <a:rPr lang="ru-RU" sz="2500" dirty="0" err="1">
                <a:solidFill>
                  <a:schemeClr val="tx1"/>
                </a:solidFill>
              </a:rPr>
              <a:t>громади</a:t>
            </a:r>
            <a:r>
              <a:rPr lang="ru-RU" sz="2500" dirty="0">
                <a:solidFill>
                  <a:schemeClr val="tx1"/>
                </a:solidFill>
              </a:rPr>
              <a:t>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23C2F-96C5-47F2-9BC7-33D28FBE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99217"/>
            <a:ext cx="5223504" cy="32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104504-E962-4567-9127-8A7A0241695E}"/>
              </a:ext>
            </a:extLst>
          </p:cNvPr>
          <p:cNvSpPr/>
          <p:nvPr/>
        </p:nvSpPr>
        <p:spPr>
          <a:xfrm>
            <a:off x="1115616" y="908720"/>
            <a:ext cx="73448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solidFill>
                  <a:schemeClr val="tx1"/>
                </a:solidFill>
              </a:rPr>
              <a:t>Фінансова грамотність учнів  - запорука успіху щодо  реалізації проектів для покращення життя громади і суспільства 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F0960-6168-49F4-8260-888BDFF0A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79406"/>
            <a:ext cx="5148064" cy="3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322E4-F352-4F5A-BE79-4E07290A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16571-6147-4D12-B090-5F8D92F94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7020272" cy="39489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C0984F-6F5F-4572-A941-C76B73FC6714}"/>
              </a:ext>
            </a:extLst>
          </p:cNvPr>
          <p:cNvSpPr/>
          <p:nvPr/>
        </p:nvSpPr>
        <p:spPr>
          <a:xfrm>
            <a:off x="1259632" y="836712"/>
            <a:ext cx="71642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Головний чинник організації життя громади – правова грамотність та обізнаність в законодавстві.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906492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Yulia  Yaremenko</cp:lastModifiedBy>
  <cp:revision>24</cp:revision>
  <dcterms:created xsi:type="dcterms:W3CDTF">2016-10-05T12:23:31Z</dcterms:created>
  <dcterms:modified xsi:type="dcterms:W3CDTF">2019-05-10T13:15:06Z</dcterms:modified>
</cp:coreProperties>
</file>